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5" r:id="rId10"/>
    <p:sldId id="267" r:id="rId11"/>
    <p:sldId id="266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6B2DF1-6788-40F6-8566-EE1D614BE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F48DF05-6CCD-4B31-94C6-CD19D38F82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227838-E86E-4D5E-8F25-488102397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27F74F-0849-44C3-AD2D-61CCE103F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0B6CAE-F08D-46DF-95C4-7200270A5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69007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D40BAB-F9DA-4E74-8C5E-5C9D273A3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5A984D9-CE64-472D-932D-6E6AD7BDF8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458BBE2-BBBD-40E1-A084-EBEA589AF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D643B32-A391-4ABF-A996-13B2DD25C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80EE415-87E2-4AE8-87E3-EF21EC41B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45014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26C7B14-7AD3-4ED3-982B-543835F09C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AE9C305-08BD-45A9-89E0-97645BAFBA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731B69-5BE6-4416-8D3C-D3A2A5376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2F0827-1150-426D-9B19-6DB91AC1F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D2B149-47D1-4A46-B293-B38E40CE4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61627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B533E5-1530-49A1-BE18-8876EF545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6B6E2B-D55B-476D-BBD7-E97F2786E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D40912-EA45-4040-8AF2-E67C2A7D6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D20563-3B19-4BF9-8EED-17EFBB882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E5BDBB-CA43-4DE5-BE71-3AD50265E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53331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1337B-BC12-47F9-880B-29BC6572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D5FED2-D714-4DD0-A63B-C4F2538C4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212FBE-1E68-49B2-B17B-A124E536A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165139-8AF0-445F-B7B5-1589299BA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30D9A6-B601-442D-BB5E-E948610D5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40267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6024D3-4683-4FD6-B3CC-EACE9C9BE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86BA16-1C27-46B3-BA60-1AA89D146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0C1A49-B9B8-49A1-B1BE-5E17974E6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F041A3-6F81-4250-B110-4C71C7612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794181C-C5D9-4E69-8ED1-D8A3AAAD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2AB26AF-6F19-4E78-8C8D-95D5CA2A0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98392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CB6CA-A761-418E-900D-15F65111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450699C-5616-4B65-B3F3-3FDF7E223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7A26476-477C-4399-99C6-2C31D437B2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3162DD7-02BF-4CB2-80C6-E5257D0510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330629A-3DD7-4932-9521-5F178A82BE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A0F10DF-946A-45FD-A272-8F9F7FDB1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3FC3349-7F30-4C0C-B604-A9463E70D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D7D739D-292F-422A-AFDD-E81B1E1F9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02260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EDB18F-3F67-46A6-880B-E8678816C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948FF4A-6922-45AB-98C5-99162E159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7D5938F-DF44-4219-9C13-02F58B7D6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4F2EF9-790C-446B-9EB8-6E35FFCFF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16577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72D76E8-32F2-47F3-937E-5A7053BE2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25C3D3C-0BE7-49A0-A823-A0D183980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E882F4-FF45-4E8B-8469-FB56C62BC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44335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7DBFBF-7288-48AC-95A9-BDC1B58A5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AAE2BA-BF3C-433B-AD05-61AAA7A50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4BA0300-470D-41A8-973A-D47755AD30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B00BC75-8223-4C7D-9551-D56171996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F7EBE30-7C20-4410-84AD-B53B2D960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B09A87-BBB5-4FAD-AACA-653D26959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41103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0F35DA-D269-4CB3-8B70-E68423A3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9392D72-97C0-47C7-BD2B-49744E9E4F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C71D55E-3EE6-4502-B77A-43969975C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EF2BE03-2E07-4733-B124-2CB122DD2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2C3C7AB-498F-4E0D-9CA3-90486788C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A8FDADF-A99B-4D4A-9FAB-A332983DD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8249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B24B9D5-5ABB-4C00-B33F-D9AC962BD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326632-ACEC-4801-9A62-B55C35EB5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F8115E-B20F-4ADC-8D0B-6B3F58F1BE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A26BB-593F-4B51-9EED-240109E14CD5}" type="datetimeFigureOut">
              <a:rPr lang="de-AT" smtClean="0"/>
              <a:t>06.01.2021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C3E895-0082-42A7-96D0-43B51929B5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0B851E-0DD5-4CB6-9EC5-8B5CECBDB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BFFEF-771E-4C45-BB03-14409FCBC23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05467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c/state-farm-distracted-driver-detectio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4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Auto, Fenster, Sitz, sitzend enthält.&#10;&#10;Automatisch generierte Beschreibung">
            <a:extLst>
              <a:ext uri="{FF2B5EF4-FFF2-40B4-BE49-F238E27FC236}">
                <a16:creationId xmlns:a16="http://schemas.microsoft.com/office/drawing/2014/main" id="{D87F4636-1685-49DA-A9FA-F6B0329B9D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" t="405" r="4605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4" name="Rectangle 16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9130688-DCBB-4E5F-BA23-6F1B815121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de-AT" sz="4800"/>
              <a:t>State Farm Distracted Driver Detection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29B5756-A635-40CA-9403-CB923BB57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de-AT" sz="2000"/>
              <a:t>Oliver Dumhart, Daniel Nepp</a:t>
            </a:r>
          </a:p>
        </p:txBody>
      </p:sp>
      <p:sp>
        <p:nvSpPr>
          <p:cNvPr id="25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4010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B6C2D6-7F7F-4AA0-BAA4-64CA4DB7E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Methodik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78576B-D0FA-4478-859A-E23B33442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Convolutional</a:t>
            </a:r>
            <a:r>
              <a:rPr lang="de-AT" dirty="0"/>
              <a:t> </a:t>
            </a:r>
            <a:r>
              <a:rPr lang="de-AT" dirty="0" err="1"/>
              <a:t>Neural</a:t>
            </a:r>
            <a:r>
              <a:rPr lang="de-AT" dirty="0"/>
              <a:t> Network</a:t>
            </a:r>
          </a:p>
          <a:p>
            <a:pPr lvl="1"/>
            <a:r>
              <a:rPr lang="de-AT" dirty="0"/>
              <a:t>Mit Line </a:t>
            </a:r>
            <a:r>
              <a:rPr lang="de-AT" dirty="0" err="1"/>
              <a:t>Detection</a:t>
            </a:r>
            <a:endParaRPr lang="de-AT" dirty="0"/>
          </a:p>
          <a:p>
            <a:pPr lvl="1"/>
            <a:r>
              <a:rPr lang="de-AT" dirty="0"/>
              <a:t>Ohne Line </a:t>
            </a:r>
            <a:r>
              <a:rPr lang="de-AT" dirty="0" err="1"/>
              <a:t>Detection</a:t>
            </a:r>
            <a:endParaRPr lang="de-AT" dirty="0"/>
          </a:p>
          <a:p>
            <a:r>
              <a:rPr lang="de-AT" dirty="0"/>
              <a:t>Fully </a:t>
            </a:r>
            <a:r>
              <a:rPr lang="de-AT" dirty="0" err="1"/>
              <a:t>Connected</a:t>
            </a:r>
            <a:r>
              <a:rPr lang="de-AT" dirty="0"/>
              <a:t> </a:t>
            </a:r>
            <a:r>
              <a:rPr lang="de-AT" dirty="0" err="1"/>
              <a:t>Neural</a:t>
            </a:r>
            <a:r>
              <a:rPr lang="de-AT" dirty="0"/>
              <a:t> Network</a:t>
            </a:r>
          </a:p>
          <a:p>
            <a:pPr lvl="1"/>
            <a:r>
              <a:rPr lang="de-AT" dirty="0"/>
              <a:t>Mit Line </a:t>
            </a:r>
            <a:r>
              <a:rPr lang="de-AT" dirty="0" err="1"/>
              <a:t>Detection</a:t>
            </a:r>
            <a:endParaRPr lang="de-AT" dirty="0"/>
          </a:p>
          <a:p>
            <a:pPr lvl="1"/>
            <a:r>
              <a:rPr lang="de-AT" dirty="0"/>
              <a:t>Ohne Line </a:t>
            </a:r>
            <a:r>
              <a:rPr lang="de-AT" dirty="0" err="1"/>
              <a:t>Detection</a:t>
            </a:r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030232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6A880F-30D3-4076-80FC-51A6A30C1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3122" y="2766218"/>
            <a:ext cx="10515600" cy="1325563"/>
          </a:xfrm>
        </p:spPr>
        <p:txBody>
          <a:bodyPr/>
          <a:lstStyle/>
          <a:p>
            <a:r>
              <a:rPr lang="de-AT" dirty="0"/>
              <a:t>Code…</a:t>
            </a:r>
          </a:p>
        </p:txBody>
      </p:sp>
    </p:spTree>
    <p:extLst>
      <p:ext uri="{BB962C8B-B14F-4D97-AF65-F5344CB8AC3E}">
        <p14:creationId xmlns:p14="http://schemas.microsoft.com/office/powerpoint/2010/main" val="3666885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54A61E5-3DB9-4F2D-8F40-B04CE9A48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2271"/>
            <a:ext cx="10515600" cy="112841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/>
              <a:t>Ergebnisse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150B38C-089E-4EF9-80C0-32A695421E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60" r="-1" b="-1"/>
          <a:stretch/>
        </p:blipFill>
        <p:spPr>
          <a:xfrm>
            <a:off x="838200" y="1845426"/>
            <a:ext cx="10512547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437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AE1D5E-A41D-4C40-9A28-794AC6B05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Conclusio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858999-A352-40E4-B107-F8F199326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Training mit Line </a:t>
            </a:r>
            <a:r>
              <a:rPr lang="de-AT" dirty="0" err="1"/>
              <a:t>Detection</a:t>
            </a:r>
            <a:r>
              <a:rPr lang="de-AT" dirty="0"/>
              <a:t> teilweise schlechter</a:t>
            </a:r>
          </a:p>
          <a:p>
            <a:r>
              <a:rPr lang="de-AT" dirty="0"/>
              <a:t>Keine Verwendung von vortrainierten </a:t>
            </a:r>
            <a:r>
              <a:rPr lang="de-AT" dirty="0" err="1"/>
              <a:t>Layern</a:t>
            </a:r>
            <a:r>
              <a:rPr lang="de-AT" dirty="0"/>
              <a:t> (z.B. VGG16)</a:t>
            </a:r>
          </a:p>
          <a:p>
            <a:r>
              <a:rPr lang="de-AT" dirty="0"/>
              <a:t>Feed Forward </a:t>
            </a:r>
            <a:r>
              <a:rPr lang="de-AT" dirty="0" err="1"/>
              <a:t>Neural</a:t>
            </a:r>
            <a:r>
              <a:rPr lang="de-AT" dirty="0"/>
              <a:t> Networks (in unserem Fall) besser als CNNs</a:t>
            </a:r>
          </a:p>
          <a:p>
            <a:r>
              <a:rPr lang="de-AT" dirty="0"/>
              <a:t>Verwendung von der </a:t>
            </a:r>
            <a:r>
              <a:rPr lang="de-AT" dirty="0" err="1"/>
              <a:t>mish</a:t>
            </a:r>
            <a:r>
              <a:rPr lang="de-AT" dirty="0"/>
              <a:t>-Funktion führte zu besseren Ergebnissen</a:t>
            </a:r>
          </a:p>
          <a:p>
            <a:r>
              <a:rPr lang="de-AT" dirty="0"/>
              <a:t>Nicht ALLE Daten wurden verwendet (max. 1900 Bilder/Klasse)</a:t>
            </a:r>
          </a:p>
          <a:p>
            <a:r>
              <a:rPr lang="de-AT" dirty="0"/>
              <a:t>Keine Class </a:t>
            </a:r>
            <a:r>
              <a:rPr lang="de-AT" dirty="0" err="1"/>
              <a:t>Activation</a:t>
            </a:r>
            <a:r>
              <a:rPr lang="de-AT" dirty="0"/>
              <a:t> </a:t>
            </a:r>
            <a:r>
              <a:rPr lang="de-AT" dirty="0" err="1"/>
              <a:t>Map</a:t>
            </a:r>
            <a:r>
              <a:rPr lang="de-AT" dirty="0"/>
              <a:t> dargestellt</a:t>
            </a:r>
          </a:p>
        </p:txBody>
      </p:sp>
    </p:spTree>
    <p:extLst>
      <p:ext uri="{BB962C8B-B14F-4D97-AF65-F5344CB8AC3E}">
        <p14:creationId xmlns:p14="http://schemas.microsoft.com/office/powerpoint/2010/main" val="2183799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F5EABE-0D91-40FA-A572-5802A1FB7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Schwierigkeiten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464A0E-5D7F-4CA4-904B-4099B254A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Shape-</a:t>
            </a:r>
            <a:r>
              <a:rPr lang="de-AT" dirty="0" err="1"/>
              <a:t>Matching</a:t>
            </a:r>
            <a:r>
              <a:rPr lang="de-AT" dirty="0"/>
              <a:t> der CNNs</a:t>
            </a:r>
          </a:p>
          <a:p>
            <a:r>
              <a:rPr lang="de-AT" dirty="0"/>
              <a:t>Kein Training auf der GPU (CUDA-Versionsprobleme)</a:t>
            </a:r>
          </a:p>
          <a:p>
            <a:r>
              <a:rPr lang="de-AT" dirty="0"/>
              <a:t>Speicherprobleme (=&gt; Verwendung von Generatoren)</a:t>
            </a:r>
          </a:p>
        </p:txBody>
      </p:sp>
    </p:spTree>
    <p:extLst>
      <p:ext uri="{BB962C8B-B14F-4D97-AF65-F5344CB8AC3E}">
        <p14:creationId xmlns:p14="http://schemas.microsoft.com/office/powerpoint/2010/main" val="287173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304D38-99B4-4E9F-9F9D-28C67821A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Aufgabe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CCB58B-BCD8-49C2-B65D-E057C40D0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Kaggle</a:t>
            </a:r>
            <a:r>
              <a:rPr lang="de-AT" dirty="0"/>
              <a:t> Challenge</a:t>
            </a:r>
            <a:br>
              <a:rPr lang="de-AT" dirty="0"/>
            </a:br>
            <a:r>
              <a:rPr lang="de-AT" sz="2000" dirty="0"/>
              <a:t>(</a:t>
            </a:r>
            <a:r>
              <a:rPr lang="de-AT" sz="2000" dirty="0">
                <a:hlinkClick r:id="rId2"/>
              </a:rPr>
              <a:t>https://www.kaggle.com/c/state-farm-distracted-driver-detection</a:t>
            </a:r>
            <a:r>
              <a:rPr lang="de-AT" sz="2000" dirty="0"/>
              <a:t>)</a:t>
            </a:r>
            <a:endParaRPr lang="de-AT" dirty="0"/>
          </a:p>
          <a:p>
            <a:r>
              <a:rPr lang="de-AT" dirty="0"/>
              <a:t>20% aller Autounfälle durch abgelenkte Fahrer</a:t>
            </a:r>
          </a:p>
          <a:p>
            <a:r>
              <a:rPr lang="de-AT" dirty="0"/>
              <a:t>Erkennung durch Dashboard-Kameras</a:t>
            </a:r>
          </a:p>
          <a:p>
            <a:r>
              <a:rPr lang="de-AT" dirty="0"/>
              <a:t>Einteilung in 10 verschiedene Kategorien</a:t>
            </a:r>
          </a:p>
        </p:txBody>
      </p:sp>
    </p:spTree>
    <p:extLst>
      <p:ext uri="{BB962C8B-B14F-4D97-AF65-F5344CB8AC3E}">
        <p14:creationId xmlns:p14="http://schemas.microsoft.com/office/powerpoint/2010/main" val="3087106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862008-275B-4728-80EF-D1403A343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Explorative Datenanalyse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CF4D9C57-C5C1-4D96-897C-DC4C4E6876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1906644"/>
              </p:ext>
            </p:extLst>
          </p:nvPr>
        </p:nvGraphicFramePr>
        <p:xfrm>
          <a:off x="838200" y="1825625"/>
          <a:ext cx="10515600" cy="40792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99542">
                  <a:extLst>
                    <a:ext uri="{9D8B030D-6E8A-4147-A177-3AD203B41FA5}">
                      <a16:colId xmlns:a16="http://schemas.microsoft.com/office/drawing/2014/main" val="1344922165"/>
                    </a:ext>
                  </a:extLst>
                </a:gridCol>
                <a:gridCol w="8316058">
                  <a:extLst>
                    <a:ext uri="{9D8B030D-6E8A-4147-A177-3AD203B41FA5}">
                      <a16:colId xmlns:a16="http://schemas.microsoft.com/office/drawing/2014/main" val="19891416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AT" dirty="0"/>
                        <a:t>Klassenbezeichnung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Beschreibung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018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/>
                        <a:t>c0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normal </a:t>
                      </a:r>
                      <a:r>
                        <a:rPr lang="de-AT" dirty="0" err="1"/>
                        <a:t>driving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253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/>
                        <a:t>c1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 err="1"/>
                        <a:t>texting</a:t>
                      </a:r>
                      <a:r>
                        <a:rPr lang="de-AT" dirty="0"/>
                        <a:t> – </a:t>
                      </a:r>
                      <a:r>
                        <a:rPr lang="de-AT" dirty="0" err="1"/>
                        <a:t>right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818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/>
                        <a:t>c2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talking on the phone - right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10763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/>
                        <a:t>c3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 err="1"/>
                        <a:t>texting</a:t>
                      </a:r>
                      <a:r>
                        <a:rPr lang="de-AT" dirty="0"/>
                        <a:t> - </a:t>
                      </a:r>
                      <a:r>
                        <a:rPr lang="de-AT" dirty="0" err="1"/>
                        <a:t>left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258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/>
                        <a:t>c4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talking on the phone - left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04833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/>
                        <a:t>c5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 err="1"/>
                        <a:t>operating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the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radio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4462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/>
                        <a:t>c6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 err="1"/>
                        <a:t>drinking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691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/>
                        <a:t>c7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 err="1"/>
                        <a:t>reaching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behind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0456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/>
                        <a:t>c8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 err="1"/>
                        <a:t>hair</a:t>
                      </a:r>
                      <a:r>
                        <a:rPr lang="de-AT" dirty="0"/>
                        <a:t> and </a:t>
                      </a:r>
                      <a:r>
                        <a:rPr lang="de-AT" dirty="0" err="1"/>
                        <a:t>makeup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70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/>
                        <a:t>c9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 err="1"/>
                        <a:t>talking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to</a:t>
                      </a:r>
                      <a:r>
                        <a:rPr lang="de-AT" dirty="0"/>
                        <a:t> passenger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470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2983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EC57E3-0473-4018-86B0-89E2F9F2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Explorative Datenanalyse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33EA7F-A476-4A27-BCC3-D475393D280F}"/>
              </a:ext>
            </a:extLst>
          </p:cNvPr>
          <p:cNvSpPr txBox="1"/>
          <p:nvPr/>
        </p:nvSpPr>
        <p:spPr>
          <a:xfrm>
            <a:off x="1011117" y="1512278"/>
            <a:ext cx="62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Data</a:t>
            </a:r>
          </a:p>
        </p:txBody>
      </p:sp>
      <p:cxnSp>
        <p:nvCxnSpPr>
          <p:cNvPr id="10" name="Verbinder: gewinkelt 9">
            <a:extLst>
              <a:ext uri="{FF2B5EF4-FFF2-40B4-BE49-F238E27FC236}">
                <a16:creationId xmlns:a16="http://schemas.microsoft.com/office/drawing/2014/main" id="{03151F4F-A97B-410C-8EE2-8A8913D207FE}"/>
              </a:ext>
            </a:extLst>
          </p:cNvPr>
          <p:cNvCxnSpPr>
            <a:stCxn id="4" idx="2"/>
          </p:cNvCxnSpPr>
          <p:nvPr/>
        </p:nvCxnSpPr>
        <p:spPr>
          <a:xfrm rot="16200000" flipH="1">
            <a:off x="1476211" y="1726792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Verbinder: gewinkelt 10">
            <a:extLst>
              <a:ext uri="{FF2B5EF4-FFF2-40B4-BE49-F238E27FC236}">
                <a16:creationId xmlns:a16="http://schemas.microsoft.com/office/drawing/2014/main" id="{82440B7B-0343-407B-B748-772C25681D0F}"/>
              </a:ext>
            </a:extLst>
          </p:cNvPr>
          <p:cNvCxnSpPr/>
          <p:nvPr/>
        </p:nvCxnSpPr>
        <p:spPr>
          <a:xfrm rot="16200000" flipH="1">
            <a:off x="2178132" y="2062543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34292486-C8DC-4895-A68A-F2D179466C1E}"/>
              </a:ext>
            </a:extLst>
          </p:cNvPr>
          <p:cNvSpPr txBox="1"/>
          <p:nvPr/>
        </p:nvSpPr>
        <p:spPr>
          <a:xfrm>
            <a:off x="1762858" y="1844921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 err="1"/>
              <a:t>imgs</a:t>
            </a:r>
            <a:endParaRPr lang="de-AT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8872AB7-405D-4C6A-930C-647522D855D2}"/>
              </a:ext>
            </a:extLst>
          </p:cNvPr>
          <p:cNvSpPr txBox="1"/>
          <p:nvPr/>
        </p:nvSpPr>
        <p:spPr>
          <a:xfrm>
            <a:off x="2464780" y="2164525"/>
            <a:ext cx="62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 err="1"/>
              <a:t>train</a:t>
            </a:r>
            <a:endParaRPr lang="de-AT" dirty="0"/>
          </a:p>
        </p:txBody>
      </p:sp>
      <p:cxnSp>
        <p:nvCxnSpPr>
          <p:cNvPr id="45" name="Verbinder: gewinkelt 44">
            <a:extLst>
              <a:ext uri="{FF2B5EF4-FFF2-40B4-BE49-F238E27FC236}">
                <a16:creationId xmlns:a16="http://schemas.microsoft.com/office/drawing/2014/main" id="{1FB17582-7819-49D3-880E-275A2D93479E}"/>
              </a:ext>
            </a:extLst>
          </p:cNvPr>
          <p:cNvCxnSpPr>
            <a:cxnSpLocks/>
            <a:endCxn id="46" idx="1"/>
          </p:cNvCxnSpPr>
          <p:nvPr/>
        </p:nvCxnSpPr>
        <p:spPr>
          <a:xfrm rot="16200000" flipH="1">
            <a:off x="2044048" y="2479505"/>
            <a:ext cx="488698" cy="486150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Textfeld 45">
            <a:extLst>
              <a:ext uri="{FF2B5EF4-FFF2-40B4-BE49-F238E27FC236}">
                <a16:creationId xmlns:a16="http://schemas.microsoft.com/office/drawing/2014/main" id="{28D7C7FE-12EF-45F6-BB77-B361225F0423}"/>
              </a:ext>
            </a:extLst>
          </p:cNvPr>
          <p:cNvSpPr txBox="1"/>
          <p:nvPr/>
        </p:nvSpPr>
        <p:spPr>
          <a:xfrm>
            <a:off x="2531472" y="2782263"/>
            <a:ext cx="622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/>
              <a:t>test</a:t>
            </a:r>
            <a:endParaRPr lang="de-AT" dirty="0"/>
          </a:p>
        </p:txBody>
      </p:sp>
      <p:cxnSp>
        <p:nvCxnSpPr>
          <p:cNvPr id="50" name="Verbinder: gewinkelt 49">
            <a:extLst>
              <a:ext uri="{FF2B5EF4-FFF2-40B4-BE49-F238E27FC236}">
                <a16:creationId xmlns:a16="http://schemas.microsoft.com/office/drawing/2014/main" id="{F791AB8E-ECFB-4B31-8DAA-E0F987256C99}"/>
              </a:ext>
            </a:extLst>
          </p:cNvPr>
          <p:cNvCxnSpPr/>
          <p:nvPr/>
        </p:nvCxnSpPr>
        <p:spPr>
          <a:xfrm rot="16200000" flipH="1">
            <a:off x="2932256" y="3005015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5580320B-E8C3-438F-B349-1A20428505A6}"/>
              </a:ext>
            </a:extLst>
          </p:cNvPr>
          <p:cNvSpPr txBox="1"/>
          <p:nvPr/>
        </p:nvSpPr>
        <p:spPr>
          <a:xfrm>
            <a:off x="3260900" y="311597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…</a:t>
            </a:r>
          </a:p>
        </p:txBody>
      </p:sp>
      <p:cxnSp>
        <p:nvCxnSpPr>
          <p:cNvPr id="53" name="Verbinder: gewinkelt 52">
            <a:extLst>
              <a:ext uri="{FF2B5EF4-FFF2-40B4-BE49-F238E27FC236}">
                <a16:creationId xmlns:a16="http://schemas.microsoft.com/office/drawing/2014/main" id="{EE87971B-05C8-45B8-85E1-0ACD0D6FE987}"/>
              </a:ext>
            </a:extLst>
          </p:cNvPr>
          <p:cNvCxnSpPr/>
          <p:nvPr/>
        </p:nvCxnSpPr>
        <p:spPr>
          <a:xfrm rot="16200000" flipH="1">
            <a:off x="2974252" y="2367267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4" name="Textfeld 53">
            <a:extLst>
              <a:ext uri="{FF2B5EF4-FFF2-40B4-BE49-F238E27FC236}">
                <a16:creationId xmlns:a16="http://schemas.microsoft.com/office/drawing/2014/main" id="{2DB1FEB6-2789-416C-923E-5EFB0617E100}"/>
              </a:ext>
            </a:extLst>
          </p:cNvPr>
          <p:cNvSpPr txBox="1"/>
          <p:nvPr/>
        </p:nvSpPr>
        <p:spPr>
          <a:xfrm>
            <a:off x="3302896" y="247823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…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D41D4723-136A-4703-8DF8-D61AE67B751B}"/>
              </a:ext>
            </a:extLst>
          </p:cNvPr>
          <p:cNvSpPr txBox="1"/>
          <p:nvPr/>
        </p:nvSpPr>
        <p:spPr>
          <a:xfrm>
            <a:off x="1792169" y="3777763"/>
            <a:ext cx="2019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driver_imgs_list.csv</a:t>
            </a:r>
          </a:p>
        </p:txBody>
      </p:sp>
      <p:cxnSp>
        <p:nvCxnSpPr>
          <p:cNvPr id="57" name="Verbinder: gewinkelt 56">
            <a:extLst>
              <a:ext uri="{FF2B5EF4-FFF2-40B4-BE49-F238E27FC236}">
                <a16:creationId xmlns:a16="http://schemas.microsoft.com/office/drawing/2014/main" id="{BF1A574C-104B-4D32-A29F-59B4012E56FD}"/>
              </a:ext>
            </a:extLst>
          </p:cNvPr>
          <p:cNvCxnSpPr>
            <a:cxnSpLocks/>
            <a:endCxn id="56" idx="1"/>
          </p:cNvCxnSpPr>
          <p:nvPr/>
        </p:nvCxnSpPr>
        <p:spPr>
          <a:xfrm rot="16200000" flipH="1">
            <a:off x="629214" y="2799474"/>
            <a:ext cx="1863818" cy="462092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Verbinder: gewinkelt 59">
            <a:extLst>
              <a:ext uri="{FF2B5EF4-FFF2-40B4-BE49-F238E27FC236}">
                <a16:creationId xmlns:a16="http://schemas.microsoft.com/office/drawing/2014/main" id="{CEF668D7-CBE8-478C-A1E1-6449C3F9A9E2}"/>
              </a:ext>
            </a:extLst>
          </p:cNvPr>
          <p:cNvCxnSpPr>
            <a:cxnSpLocks/>
            <a:stCxn id="56" idx="3"/>
            <a:endCxn id="62" idx="1"/>
          </p:cNvCxnSpPr>
          <p:nvPr/>
        </p:nvCxnSpPr>
        <p:spPr>
          <a:xfrm flipV="1">
            <a:off x="3812017" y="3480290"/>
            <a:ext cx="2733102" cy="482139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2" name="Grafik 61">
            <a:extLst>
              <a:ext uri="{FF2B5EF4-FFF2-40B4-BE49-F238E27FC236}">
                <a16:creationId xmlns:a16="http://schemas.microsoft.com/office/drawing/2014/main" id="{73BACA95-683D-4ED3-8BF6-87263FC40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5119" y="1844921"/>
            <a:ext cx="4515970" cy="32707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1749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EC57E3-0473-4018-86B0-89E2F9F2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Explorative Datenanalyse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33EA7F-A476-4A27-BCC3-D475393D280F}"/>
              </a:ext>
            </a:extLst>
          </p:cNvPr>
          <p:cNvSpPr txBox="1"/>
          <p:nvPr/>
        </p:nvSpPr>
        <p:spPr>
          <a:xfrm>
            <a:off x="1011117" y="1512278"/>
            <a:ext cx="62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Data</a:t>
            </a:r>
          </a:p>
        </p:txBody>
      </p:sp>
      <p:cxnSp>
        <p:nvCxnSpPr>
          <p:cNvPr id="10" name="Verbinder: gewinkelt 9">
            <a:extLst>
              <a:ext uri="{FF2B5EF4-FFF2-40B4-BE49-F238E27FC236}">
                <a16:creationId xmlns:a16="http://schemas.microsoft.com/office/drawing/2014/main" id="{03151F4F-A97B-410C-8EE2-8A8913D207FE}"/>
              </a:ext>
            </a:extLst>
          </p:cNvPr>
          <p:cNvCxnSpPr>
            <a:stCxn id="4" idx="2"/>
          </p:cNvCxnSpPr>
          <p:nvPr/>
        </p:nvCxnSpPr>
        <p:spPr>
          <a:xfrm rot="16200000" flipH="1">
            <a:off x="1476211" y="1726792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Verbinder: gewinkelt 10">
            <a:extLst>
              <a:ext uri="{FF2B5EF4-FFF2-40B4-BE49-F238E27FC236}">
                <a16:creationId xmlns:a16="http://schemas.microsoft.com/office/drawing/2014/main" id="{82440B7B-0343-407B-B748-772C25681D0F}"/>
              </a:ext>
            </a:extLst>
          </p:cNvPr>
          <p:cNvCxnSpPr/>
          <p:nvPr/>
        </p:nvCxnSpPr>
        <p:spPr>
          <a:xfrm rot="16200000" flipH="1">
            <a:off x="2178132" y="2062543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34292486-C8DC-4895-A68A-F2D179466C1E}"/>
              </a:ext>
            </a:extLst>
          </p:cNvPr>
          <p:cNvSpPr txBox="1"/>
          <p:nvPr/>
        </p:nvSpPr>
        <p:spPr>
          <a:xfrm>
            <a:off x="1762858" y="1844921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 err="1"/>
              <a:t>imgs</a:t>
            </a:r>
            <a:endParaRPr lang="de-AT" dirty="0"/>
          </a:p>
        </p:txBody>
      </p:sp>
      <p:cxnSp>
        <p:nvCxnSpPr>
          <p:cNvPr id="15" name="Verbinder: gewinkelt 14">
            <a:extLst>
              <a:ext uri="{FF2B5EF4-FFF2-40B4-BE49-F238E27FC236}">
                <a16:creationId xmlns:a16="http://schemas.microsoft.com/office/drawing/2014/main" id="{FF4B3767-CAF0-4911-BF68-093F9C6CCAC3}"/>
              </a:ext>
            </a:extLst>
          </p:cNvPr>
          <p:cNvCxnSpPr/>
          <p:nvPr/>
        </p:nvCxnSpPr>
        <p:spPr>
          <a:xfrm rot="16200000" flipH="1">
            <a:off x="2930773" y="2382147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48872AB7-405D-4C6A-930C-647522D855D2}"/>
              </a:ext>
            </a:extLst>
          </p:cNvPr>
          <p:cNvSpPr txBox="1"/>
          <p:nvPr/>
        </p:nvSpPr>
        <p:spPr>
          <a:xfrm>
            <a:off x="2464780" y="2164525"/>
            <a:ext cx="62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 err="1"/>
              <a:t>train</a:t>
            </a:r>
            <a:endParaRPr lang="de-AT" dirty="0"/>
          </a:p>
        </p:txBody>
      </p:sp>
      <p:cxnSp>
        <p:nvCxnSpPr>
          <p:cNvPr id="17" name="Verbinder: gewinkelt 16">
            <a:extLst>
              <a:ext uri="{FF2B5EF4-FFF2-40B4-BE49-F238E27FC236}">
                <a16:creationId xmlns:a16="http://schemas.microsoft.com/office/drawing/2014/main" id="{2E4E6181-84F6-49E7-907A-DE712E182EBE}"/>
              </a:ext>
            </a:extLst>
          </p:cNvPr>
          <p:cNvCxnSpPr/>
          <p:nvPr/>
        </p:nvCxnSpPr>
        <p:spPr>
          <a:xfrm rot="16200000" flipH="1">
            <a:off x="3550974" y="2676743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768BBBFD-0993-4861-AEB4-C28E962FF9BA}"/>
              </a:ext>
            </a:extLst>
          </p:cNvPr>
          <p:cNvSpPr txBox="1"/>
          <p:nvPr/>
        </p:nvSpPr>
        <p:spPr>
          <a:xfrm>
            <a:off x="3217421" y="2459121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c0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3D23034-6404-4FBA-9754-38F2DAACFE89}"/>
              </a:ext>
            </a:extLst>
          </p:cNvPr>
          <p:cNvSpPr txBox="1"/>
          <p:nvPr/>
        </p:nvSpPr>
        <p:spPr>
          <a:xfrm>
            <a:off x="3217421" y="3309043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c1</a:t>
            </a:r>
          </a:p>
        </p:txBody>
      </p: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173CB184-F27E-4317-8AE2-82F220CCBEE7}"/>
              </a:ext>
            </a:extLst>
          </p:cNvPr>
          <p:cNvCxnSpPr/>
          <p:nvPr/>
        </p:nvCxnSpPr>
        <p:spPr>
          <a:xfrm rot="16200000" flipH="1">
            <a:off x="3550975" y="2911401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7103B06C-91EF-4B68-A7F5-D02F6FF8FEB3}"/>
              </a:ext>
            </a:extLst>
          </p:cNvPr>
          <p:cNvSpPr txBox="1"/>
          <p:nvPr/>
        </p:nvSpPr>
        <p:spPr>
          <a:xfrm>
            <a:off x="3858621" y="2740190"/>
            <a:ext cx="110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img_1.jpg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D4868B2-69B4-4FD8-86EE-7D876E393BAA}"/>
              </a:ext>
            </a:extLst>
          </p:cNvPr>
          <p:cNvSpPr txBox="1"/>
          <p:nvPr/>
        </p:nvSpPr>
        <p:spPr>
          <a:xfrm>
            <a:off x="3879619" y="3022365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…</a:t>
            </a:r>
          </a:p>
        </p:txBody>
      </p: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1137B504-D334-4276-A6F4-9F2BDEC37244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40594" y="2903694"/>
            <a:ext cx="728064" cy="4519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3C2CFB30-7982-49F5-8A0B-480FFD47EC65}"/>
              </a:ext>
            </a:extLst>
          </p:cNvPr>
          <p:cNvSpPr txBox="1"/>
          <p:nvPr/>
        </p:nvSpPr>
        <p:spPr>
          <a:xfrm>
            <a:off x="3883985" y="386938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…</a:t>
            </a:r>
          </a:p>
        </p:txBody>
      </p:sp>
      <p:cxnSp>
        <p:nvCxnSpPr>
          <p:cNvPr id="32" name="Verbinder: gewinkelt 31">
            <a:extLst>
              <a:ext uri="{FF2B5EF4-FFF2-40B4-BE49-F238E27FC236}">
                <a16:creationId xmlns:a16="http://schemas.microsoft.com/office/drawing/2014/main" id="{1A794937-9F14-44E7-BAD4-32E04C5F436D}"/>
              </a:ext>
            </a:extLst>
          </p:cNvPr>
          <p:cNvCxnSpPr/>
          <p:nvPr/>
        </p:nvCxnSpPr>
        <p:spPr>
          <a:xfrm rot="16200000" flipH="1">
            <a:off x="3555339" y="3532745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E03B54CE-4246-4573-8FBC-B34CF743D5B0}"/>
              </a:ext>
            </a:extLst>
          </p:cNvPr>
          <p:cNvCxnSpPr/>
          <p:nvPr/>
        </p:nvCxnSpPr>
        <p:spPr>
          <a:xfrm rot="16200000" flipH="1">
            <a:off x="3555340" y="3767403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Textfeld 33">
            <a:extLst>
              <a:ext uri="{FF2B5EF4-FFF2-40B4-BE49-F238E27FC236}">
                <a16:creationId xmlns:a16="http://schemas.microsoft.com/office/drawing/2014/main" id="{7C887799-3D3D-4F6B-979D-9CDEFE7A98FA}"/>
              </a:ext>
            </a:extLst>
          </p:cNvPr>
          <p:cNvSpPr txBox="1"/>
          <p:nvPr/>
        </p:nvSpPr>
        <p:spPr>
          <a:xfrm>
            <a:off x="3862986" y="3596192"/>
            <a:ext cx="110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img_6.jpg</a:t>
            </a:r>
          </a:p>
        </p:txBody>
      </p:sp>
      <p:cxnSp>
        <p:nvCxnSpPr>
          <p:cNvPr id="35" name="Verbinder: gewinkelt 34">
            <a:extLst>
              <a:ext uri="{FF2B5EF4-FFF2-40B4-BE49-F238E27FC236}">
                <a16:creationId xmlns:a16="http://schemas.microsoft.com/office/drawing/2014/main" id="{9C7837DC-5DEE-44B8-A532-641B86F168C7}"/>
              </a:ext>
            </a:extLst>
          </p:cNvPr>
          <p:cNvCxnSpPr>
            <a:cxnSpLocks/>
          </p:cNvCxnSpPr>
          <p:nvPr/>
        </p:nvCxnSpPr>
        <p:spPr>
          <a:xfrm rot="16200000" flipH="1">
            <a:off x="2765588" y="4769313"/>
            <a:ext cx="517824" cy="483691"/>
          </a:xfrm>
          <a:prstGeom prst="bentConnector3">
            <a:avLst>
              <a:gd name="adj1" fmla="val 100089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16C692AA-32DA-4EDA-B6AC-AB26E64C37B9}"/>
              </a:ext>
            </a:extLst>
          </p:cNvPr>
          <p:cNvSpPr txBox="1"/>
          <p:nvPr/>
        </p:nvSpPr>
        <p:spPr>
          <a:xfrm>
            <a:off x="3307946" y="5053783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c9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62A6C4A6-B2E4-491C-9253-B6A150DB4499}"/>
              </a:ext>
            </a:extLst>
          </p:cNvPr>
          <p:cNvSpPr txBox="1"/>
          <p:nvPr/>
        </p:nvSpPr>
        <p:spPr>
          <a:xfrm>
            <a:off x="3278728" y="443243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…</a:t>
            </a:r>
          </a:p>
        </p:txBody>
      </p:sp>
      <p:cxnSp>
        <p:nvCxnSpPr>
          <p:cNvPr id="40" name="Verbinder: gewinkelt 39">
            <a:extLst>
              <a:ext uri="{FF2B5EF4-FFF2-40B4-BE49-F238E27FC236}">
                <a16:creationId xmlns:a16="http://schemas.microsoft.com/office/drawing/2014/main" id="{CC5074C7-8EB5-49A2-A923-DC8D44514DFF}"/>
              </a:ext>
            </a:extLst>
          </p:cNvPr>
          <p:cNvCxnSpPr>
            <a:cxnSpLocks/>
            <a:endCxn id="39" idx="1"/>
          </p:cNvCxnSpPr>
          <p:nvPr/>
        </p:nvCxnSpPr>
        <p:spPr>
          <a:xfrm rot="16200000" flipH="1">
            <a:off x="2507251" y="3845628"/>
            <a:ext cx="1035648" cy="507306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Verbinder: gewinkelt 44">
            <a:extLst>
              <a:ext uri="{FF2B5EF4-FFF2-40B4-BE49-F238E27FC236}">
                <a16:creationId xmlns:a16="http://schemas.microsoft.com/office/drawing/2014/main" id="{1FB17582-7819-49D3-880E-275A2D93479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5302" y="3920019"/>
            <a:ext cx="3346773" cy="444153"/>
          </a:xfrm>
          <a:prstGeom prst="bentConnector3">
            <a:avLst>
              <a:gd name="adj1" fmla="val 99521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Textfeld 45">
            <a:extLst>
              <a:ext uri="{FF2B5EF4-FFF2-40B4-BE49-F238E27FC236}">
                <a16:creationId xmlns:a16="http://schemas.microsoft.com/office/drawing/2014/main" id="{28D7C7FE-12EF-45F6-BB77-B361225F0423}"/>
              </a:ext>
            </a:extLst>
          </p:cNvPr>
          <p:cNvSpPr txBox="1"/>
          <p:nvPr/>
        </p:nvSpPr>
        <p:spPr>
          <a:xfrm>
            <a:off x="2480766" y="5630817"/>
            <a:ext cx="622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/>
              <a:t>test</a:t>
            </a:r>
            <a:endParaRPr lang="de-AT" dirty="0"/>
          </a:p>
        </p:txBody>
      </p:sp>
      <p:cxnSp>
        <p:nvCxnSpPr>
          <p:cNvPr id="49" name="Verbinder: gewinkelt 48">
            <a:extLst>
              <a:ext uri="{FF2B5EF4-FFF2-40B4-BE49-F238E27FC236}">
                <a16:creationId xmlns:a16="http://schemas.microsoft.com/office/drawing/2014/main" id="{BFB9AA12-0E89-4E87-8F06-7D276D817444}"/>
              </a:ext>
            </a:extLst>
          </p:cNvPr>
          <p:cNvCxnSpPr/>
          <p:nvPr/>
        </p:nvCxnSpPr>
        <p:spPr>
          <a:xfrm rot="16200000" flipH="1">
            <a:off x="2905378" y="5868754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Verbinder: gewinkelt 49">
            <a:extLst>
              <a:ext uri="{FF2B5EF4-FFF2-40B4-BE49-F238E27FC236}">
                <a16:creationId xmlns:a16="http://schemas.microsoft.com/office/drawing/2014/main" id="{F791AB8E-ECFB-4B31-8DAA-E0F987256C99}"/>
              </a:ext>
            </a:extLst>
          </p:cNvPr>
          <p:cNvCxnSpPr/>
          <p:nvPr/>
        </p:nvCxnSpPr>
        <p:spPr>
          <a:xfrm rot="16200000" flipH="1">
            <a:off x="2905379" y="6103412"/>
            <a:ext cx="131830" cy="44146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1" name="Textfeld 50">
            <a:extLst>
              <a:ext uri="{FF2B5EF4-FFF2-40B4-BE49-F238E27FC236}">
                <a16:creationId xmlns:a16="http://schemas.microsoft.com/office/drawing/2014/main" id="{2EF86B28-0E6F-4F84-BA6B-392965C4A08D}"/>
              </a:ext>
            </a:extLst>
          </p:cNvPr>
          <p:cNvSpPr txBox="1"/>
          <p:nvPr/>
        </p:nvSpPr>
        <p:spPr>
          <a:xfrm>
            <a:off x="3213025" y="5932201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img_13.jpg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5580320B-E8C3-438F-B349-1A20428505A6}"/>
              </a:ext>
            </a:extLst>
          </p:cNvPr>
          <p:cNvSpPr txBox="1"/>
          <p:nvPr/>
        </p:nvSpPr>
        <p:spPr>
          <a:xfrm>
            <a:off x="3234023" y="6214376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…</a:t>
            </a:r>
          </a:p>
        </p:txBody>
      </p:sp>
      <p:cxnSp>
        <p:nvCxnSpPr>
          <p:cNvPr id="7" name="Verbinder: gewinkelt 6">
            <a:extLst>
              <a:ext uri="{FF2B5EF4-FFF2-40B4-BE49-F238E27FC236}">
                <a16:creationId xmlns:a16="http://schemas.microsoft.com/office/drawing/2014/main" id="{EE6B4E53-A110-4122-A170-F3BDD9957685}"/>
              </a:ext>
            </a:extLst>
          </p:cNvPr>
          <p:cNvCxnSpPr>
            <a:cxnSpLocks/>
            <a:stCxn id="34" idx="3"/>
            <a:endCxn id="12" idx="1"/>
          </p:cNvCxnSpPr>
          <p:nvPr/>
        </p:nvCxnSpPr>
        <p:spPr>
          <a:xfrm flipV="1">
            <a:off x="4969379" y="3779853"/>
            <a:ext cx="1153319" cy="1005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Grafik 11" descr="Ein Bild, das Auto, Person, sitzend, Mann enthält.&#10;&#10;Automatisch generierte Beschreibung">
            <a:extLst>
              <a:ext uri="{FF2B5EF4-FFF2-40B4-BE49-F238E27FC236}">
                <a16:creationId xmlns:a16="http://schemas.microsoft.com/office/drawing/2014/main" id="{D7259907-B541-48D2-A069-BE115C075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698" y="1999387"/>
            <a:ext cx="4747909" cy="3560932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A1B4D029-85BF-4CA3-B1C6-B0C35F5A3C7B}"/>
              </a:ext>
            </a:extLst>
          </p:cNvPr>
          <p:cNvSpPr txBox="1"/>
          <p:nvPr/>
        </p:nvSpPr>
        <p:spPr>
          <a:xfrm>
            <a:off x="8003568" y="5544524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i="1" dirty="0"/>
              <a:t>640x480</a:t>
            </a:r>
          </a:p>
        </p:txBody>
      </p:sp>
    </p:spTree>
    <p:extLst>
      <p:ext uri="{BB962C8B-B14F-4D97-AF65-F5344CB8AC3E}">
        <p14:creationId xmlns:p14="http://schemas.microsoft.com/office/powerpoint/2010/main" val="4185530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9EBC8F-5484-4859-AE24-FF16186C1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Explorative Datenanalyse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C5379E0-1BE0-4FD2-9E69-44FF51CBF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22580"/>
            <a:ext cx="4664890" cy="529130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3B98DB1-81CE-42E7-9F28-7B77F9AC8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495" y="1374223"/>
            <a:ext cx="45044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03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B2D701-1B20-46D2-81EB-C812269B6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5560"/>
            <a:ext cx="10515600" cy="1325563"/>
          </a:xfrm>
        </p:spPr>
        <p:txBody>
          <a:bodyPr/>
          <a:lstStyle/>
          <a:p>
            <a:r>
              <a:rPr lang="de-AT" dirty="0"/>
              <a:t>Beispielsbilder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CA14850-010A-4C09-B065-0A000CAD5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18" y="1729818"/>
            <a:ext cx="5623593" cy="386648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5741C04-0022-4A6D-B2B4-F2FE84969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239" y="1690687"/>
            <a:ext cx="5623593" cy="383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06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FFFD81-966C-430A-947B-3A499FFDE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Line </a:t>
            </a:r>
            <a:r>
              <a:rPr lang="de-AT" dirty="0" err="1"/>
              <a:t>Detection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D5D859-7481-46BA-8238-32EB0012C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DB250D-206A-40AB-B881-892CFAC34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791" y="1729818"/>
            <a:ext cx="5597523" cy="379786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6C2A537-1DEA-4CE2-9014-319FCB142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618" y="1729818"/>
            <a:ext cx="5623593" cy="386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743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FFFD81-966C-430A-947B-3A499FFDE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Data Augmentation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5A74689-B38D-406A-A148-B91493CA1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080" y="1555422"/>
            <a:ext cx="8966265" cy="468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224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237</Words>
  <Application>Microsoft Office PowerPoint</Application>
  <PresentationFormat>Breitbild</PresentationFormat>
  <Paragraphs>78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</vt:lpstr>
      <vt:lpstr>State Farm Distracted Driver Detection</vt:lpstr>
      <vt:lpstr>Aufgabe</vt:lpstr>
      <vt:lpstr>Explorative Datenanalyse</vt:lpstr>
      <vt:lpstr>Explorative Datenanalyse</vt:lpstr>
      <vt:lpstr>Explorative Datenanalyse</vt:lpstr>
      <vt:lpstr>Explorative Datenanalyse</vt:lpstr>
      <vt:lpstr>Beispielsbilder</vt:lpstr>
      <vt:lpstr>Line Detection</vt:lpstr>
      <vt:lpstr>Data Augmentation</vt:lpstr>
      <vt:lpstr>Methodik</vt:lpstr>
      <vt:lpstr>Code…</vt:lpstr>
      <vt:lpstr>Ergebnisse</vt:lpstr>
      <vt:lpstr>Conclusio</vt:lpstr>
      <vt:lpstr>Schwierigkeiten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State Farm Distracted Driver Detection</dc:title>
  <dc:creator>Oliver</dc:creator>
  <cp:lastModifiedBy>Oliver</cp:lastModifiedBy>
  <cp:revision>2</cp:revision>
  <dcterms:created xsi:type="dcterms:W3CDTF">2021-01-06T12:30:45Z</dcterms:created>
  <dcterms:modified xsi:type="dcterms:W3CDTF">2021-01-06T19:13:21Z</dcterms:modified>
</cp:coreProperties>
</file>

<file path=docProps/thumbnail.jpeg>
</file>